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3"/>
  </p:notesMasterIdLst>
  <p:sldIdLst>
    <p:sldId id="277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3" r:id="rId10"/>
    <p:sldId id="264" r:id="rId11"/>
    <p:sldId id="286" r:id="rId12"/>
    <p:sldId id="265" r:id="rId13"/>
    <p:sldId id="290" r:id="rId14"/>
    <p:sldId id="291" r:id="rId15"/>
    <p:sldId id="294" r:id="rId16"/>
    <p:sldId id="311" r:id="rId17"/>
    <p:sldId id="312" r:id="rId18"/>
    <p:sldId id="285" r:id="rId19"/>
    <p:sldId id="283" r:id="rId20"/>
    <p:sldId id="284" r:id="rId21"/>
    <p:sldId id="292" r:id="rId22"/>
    <p:sldId id="293" r:id="rId23"/>
    <p:sldId id="288" r:id="rId24"/>
    <p:sldId id="281" r:id="rId25"/>
    <p:sldId id="296" r:id="rId26"/>
    <p:sldId id="297" r:id="rId27"/>
    <p:sldId id="298" r:id="rId28"/>
    <p:sldId id="313" r:id="rId29"/>
    <p:sldId id="299" r:id="rId30"/>
    <p:sldId id="289" r:id="rId31"/>
    <p:sldId id="300" r:id="rId32"/>
    <p:sldId id="301" r:id="rId33"/>
    <p:sldId id="306" r:id="rId34"/>
    <p:sldId id="307" r:id="rId35"/>
    <p:sldId id="302" r:id="rId36"/>
    <p:sldId id="303" r:id="rId37"/>
    <p:sldId id="304" r:id="rId38"/>
    <p:sldId id="305" r:id="rId39"/>
    <p:sldId id="308" r:id="rId40"/>
    <p:sldId id="282" r:id="rId41"/>
    <p:sldId id="272" r:id="rId42"/>
    <p:sldId id="273" r:id="rId43"/>
    <p:sldId id="268" r:id="rId44"/>
    <p:sldId id="274" r:id="rId45"/>
    <p:sldId id="275" r:id="rId46"/>
    <p:sldId id="276" r:id="rId47"/>
    <p:sldId id="269" r:id="rId48"/>
    <p:sldId id="309" r:id="rId49"/>
    <p:sldId id="278" r:id="rId50"/>
    <p:sldId id="314" r:id="rId51"/>
    <p:sldId id="31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6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6F3F6-5C46-4044-B64A-CE755F5FE5AC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C0D71-6092-4C8D-A7CE-86E8AB01A4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42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0D71-6092-4C8D-A7CE-86E8AB01A47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A79CA9-81E1-489D-BC0B-956C4D98D398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4DE445-6D84-4A1D-94C9-0A8FDFF7F06D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200" y="549275"/>
            <a:ext cx="5637213" cy="143986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ru-RU" sz="3600" dirty="0" smtClean="0"/>
              <a:t>ГБПОУ «Верхнеуральский агротехнологический техникум-казачий кадетский корпус»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7200" dirty="0" err="1" smtClean="0">
                <a:latin typeface="Monotype Corsiva" pitchFamily="66" charset="0"/>
              </a:rPr>
              <a:t>Снежненский</a:t>
            </a:r>
            <a:r>
              <a:rPr lang="ru-RU" sz="7200" dirty="0" smtClean="0">
                <a:latin typeface="Monotype Corsiva" pitchFamily="66" charset="0"/>
              </a:rPr>
              <a:t> филиал </a:t>
            </a:r>
            <a:endParaRPr lang="ru-RU" sz="7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1" y="456185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0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106363" y="0"/>
            <a:ext cx="9144001" cy="6858000"/>
          </a:xfrm>
        </p:spPr>
      </p:pic>
      <p:sp>
        <p:nvSpPr>
          <p:cNvPr id="1996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76056" y="981075"/>
            <a:ext cx="3672657" cy="5040313"/>
          </a:xfrm>
        </p:spPr>
        <p:txBody>
          <a:bodyPr anchor="ctr"/>
          <a:lstStyle/>
          <a:p>
            <a:pPr eaLnBrk="1" hangingPunct="1"/>
            <a:r>
              <a:rPr lang="ru-RU" sz="3200" dirty="0" smtClean="0">
                <a:solidFill>
                  <a:srgbClr val="FF0000"/>
                </a:solidFill>
              </a:rPr>
              <a:t>Олимпиада </a:t>
            </a:r>
            <a:r>
              <a:rPr lang="ru-RU" sz="2800" dirty="0" smtClean="0">
                <a:solidFill>
                  <a:srgbClr val="FF0000"/>
                </a:solidFill>
              </a:rPr>
              <a:t>профессионального мастерства</a:t>
            </a:r>
            <a:r>
              <a:rPr lang="ru-RU" sz="2800" dirty="0" smtClean="0"/>
              <a:t>  </a:t>
            </a:r>
            <a:r>
              <a:rPr lang="ru-RU" sz="3200" dirty="0" smtClean="0"/>
              <a:t>по профессии «Швея» -студентка </a:t>
            </a:r>
            <a:r>
              <a:rPr lang="ru-RU" sz="3200" dirty="0" err="1" smtClean="0"/>
              <a:t>Бикмурзина</a:t>
            </a:r>
            <a:r>
              <a:rPr lang="ru-RU" sz="3200" dirty="0" smtClean="0"/>
              <a:t> Ольга заняла          </a:t>
            </a:r>
            <a:r>
              <a:rPr lang="ru-RU" sz="3200" dirty="0" smtClean="0">
                <a:solidFill>
                  <a:srgbClr val="FF0000"/>
                </a:solidFill>
              </a:rPr>
              <a:t>1 место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(наставник Иванова О.И.)</a:t>
            </a:r>
          </a:p>
        </p:txBody>
      </p:sp>
      <p:pic>
        <p:nvPicPr>
          <p:cNvPr id="199683" name="Picture 2" descr="G:\патриотич воспит\грамота Бикмурзиной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260350"/>
            <a:ext cx="4821238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5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29765"/>
            <a:ext cx="4923058" cy="6771134"/>
          </a:xfrm>
        </p:spPr>
      </p:pic>
    </p:spTree>
    <p:extLst>
      <p:ext uri="{BB962C8B-B14F-4D97-AF65-F5344CB8AC3E}">
        <p14:creationId xmlns:p14="http://schemas.microsoft.com/office/powerpoint/2010/main" val="196222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7313612" cy="23352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Областной конкурс литературных и творческих работ «Профессии прошлого и будущего» 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19" y="2852935"/>
            <a:ext cx="4831705" cy="3089077"/>
          </a:xfrm>
        </p:spPr>
        <p:txBody>
          <a:bodyPr>
            <a:normAutofit fontScale="92500" lnSpcReduction="1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 конкурсе принимает участие студентка 3 курса </a:t>
            </a:r>
            <a:r>
              <a:rPr lang="ru-RU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Помыкалова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Анастасия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(наставник Лобанова Е.Г.)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i.mycdn.me/image?id=873947234946&amp;t=3&amp;plc=WEB&amp;ts=00&amp;tkn=*m5tS_x0PQkYCabj0aN83PGusd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2696265" cy="35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0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8002" name="Picture 2" descr="C:\Users\1\Desktop\грамота 1 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3988"/>
            <a:ext cx="4483100" cy="6351587"/>
          </a:xfrm>
        </p:spPr>
      </p:pic>
      <p:pic>
        <p:nvPicPr>
          <p:cNvPr id="128003" name="Picture 3" descr="C:\Users\1\Desktop\грамота 2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9438" y="153988"/>
            <a:ext cx="4754562" cy="65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228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Большое значение имеет личный пример учителя - наставника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8855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" y="704088"/>
            <a:ext cx="4340142" cy="5965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099" y="651490"/>
            <a:ext cx="4289701" cy="60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67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5966"/>
            <a:ext cx="4946933" cy="68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76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0013" y="207496"/>
            <a:ext cx="7313612" cy="1687513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Областной конкурс педагогических работников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        «Мастер Урала»</a:t>
            </a:r>
          </a:p>
        </p:txBody>
      </p:sp>
      <p:sp>
        <p:nvSpPr>
          <p:cNvPr id="196610" name="Объект 2"/>
          <p:cNvSpPr>
            <a:spLocks noGrp="1"/>
          </p:cNvSpPr>
          <p:nvPr>
            <p:ph idx="4294967295"/>
          </p:nvPr>
        </p:nvSpPr>
        <p:spPr>
          <a:xfrm>
            <a:off x="4787900" y="2636838"/>
            <a:ext cx="3895725" cy="330517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Участник –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Снежненского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филиала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Иванова Ольга Игоревна.</a:t>
            </a:r>
          </a:p>
        </p:txBody>
      </p:sp>
      <p:pic>
        <p:nvPicPr>
          <p:cNvPr id="1966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9325" y="1131888"/>
            <a:ext cx="27193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2" name="Picture 2" descr="C:\Users\1\Desktop\Иванова Грамота с конкурса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349500"/>
            <a:ext cx="3062287" cy="420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33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09" y="1556792"/>
            <a:ext cx="4149291" cy="57069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04665"/>
            <a:ext cx="6318448" cy="294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профессионального мастерства педагогических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Снежненский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 представлял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 производственного обучения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Озеров Алексей Анатольевич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56992"/>
            <a:ext cx="2529440" cy="33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0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/>
          <a:lstStyle/>
          <a:p>
            <a:r>
              <a:rPr lang="ru-RU" sz="4000" dirty="0"/>
              <a:t> Наставничество </a:t>
            </a:r>
            <a:r>
              <a:rPr lang="ru-RU" dirty="0"/>
              <a:t>- </a:t>
            </a:r>
            <a:r>
              <a:rPr lang="ru-RU" sz="3200" dirty="0"/>
              <a:t>универсальная технология передачи личностного, жизненного и профессионального опыта, </a:t>
            </a:r>
            <a:r>
              <a:rPr lang="ru-RU" sz="3200" dirty="0" smtClean="0"/>
              <a:t>знаний, формирования </a:t>
            </a:r>
            <a:r>
              <a:rPr lang="ru-RU" sz="3200" dirty="0"/>
              <a:t>навыков, компетенций и ценностей через неформальное </a:t>
            </a:r>
            <a:r>
              <a:rPr lang="ru-RU" sz="3200" dirty="0" err="1"/>
              <a:t>взаимообогащающее</a:t>
            </a:r>
            <a:r>
              <a:rPr lang="ru-RU" sz="3200" dirty="0"/>
              <a:t> общение, основанное на доверии и партнерстве.</a:t>
            </a:r>
          </a:p>
        </p:txBody>
      </p:sp>
    </p:spTree>
    <p:extLst>
      <p:ext uri="{BB962C8B-B14F-4D97-AF65-F5344CB8AC3E}">
        <p14:creationId xmlns:p14="http://schemas.microsoft.com/office/powerpoint/2010/main" val="3273293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47863" y="301624"/>
            <a:ext cx="5335761" cy="2983360"/>
          </a:xfrm>
        </p:spPr>
        <p:txBody>
          <a:bodyPr anchor="ctr">
            <a:normAutofit fontScale="90000"/>
          </a:bodyPr>
          <a:lstStyle/>
          <a:p>
            <a:pPr marL="0" indent="0" eaLnBrk="1" hangingPunct="1">
              <a:buFont typeface="Georgia" pitchFamily="18" charset="0"/>
              <a:buNone/>
              <a:defRPr/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>
                <a:solidFill>
                  <a:srgbClr val="FF0000"/>
                </a:solidFill>
              </a:rPr>
              <a:t>К</a:t>
            </a:r>
            <a:r>
              <a:rPr lang="ru-RU" sz="3200" dirty="0" smtClean="0">
                <a:solidFill>
                  <a:srgbClr val="FF0000"/>
                </a:solidFill>
              </a:rPr>
              <a:t>онкурс профессионального мастерства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«Педагог года 2018»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         </a:t>
            </a:r>
          </a:p>
        </p:txBody>
      </p:sp>
      <p:sp>
        <p:nvSpPr>
          <p:cNvPr id="197634" name="Объект 2"/>
          <p:cNvSpPr>
            <a:spLocks noGrp="1"/>
          </p:cNvSpPr>
          <p:nvPr>
            <p:ph idx="4294967295"/>
          </p:nvPr>
        </p:nvSpPr>
        <p:spPr>
          <a:xfrm>
            <a:off x="4716463" y="2492375"/>
            <a:ext cx="3967162" cy="344963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Участник –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преподаватель Снежненского филиала </a:t>
            </a:r>
            <a:r>
              <a:rPr lang="ru-RU" sz="3600" b="1" i="1" smtClean="0">
                <a:latin typeface="Times New Roman" pitchFamily="18" charset="0"/>
                <a:cs typeface="Times New Roman" pitchFamily="18" charset="0"/>
              </a:rPr>
              <a:t>Харин Александр Евгеньевич.</a:t>
            </a:r>
          </a:p>
        </p:txBody>
      </p:sp>
      <p:pic>
        <p:nvPicPr>
          <p:cNvPr id="197635" name="Picture 2" descr="C:\Users\1\Pictures\2018-04-13 1\1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9863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6" name="AutoShape 4" descr="https://i.mycdn.me/image?id=31887775394&amp;t=0&amp;plc=WEB&amp;tkn=*HlVWecV50sciAr48Cl9cgCc8P6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97637" name="AutoShape 6" descr="https://i.mycdn.me/image?id=31887775394&amp;t=0&amp;plc=WEB&amp;tkn=*HlVWecV50sciAr48Cl9cgCc8P6o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97638" name="AutoShape 8" descr="https://apf.mail.ru/cgi-bin/readmsg/%D1%85%D0%B0%D1%80%D0%B8%D0%BD.jpg?id=15234363440000000811%3B0%3B2&amp;x-email=elena_lobanova_65%40mail.ru&amp;exif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97639" name="AutoShape 10" descr="https://apf.mail.ru/cgi-bin/readmsg/%D1%85%D0%B0%D1%80%D0%B8%D0%BD.jpg?id=15234363440000000811%3B0%3B2&amp;x-email=elena_lobanova_65%40mail.ru&amp;exif=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97640" name="AutoShape 12" descr="https://apf.mail.ru/cgi-bin/readmsg/%D1%85%D0%B0%D1%80%D0%B8%D0%BD.jpg?id=15234363440000000811%3B0%3B2&amp;x-email=elena_lobanova_65%40mail.ru&amp;exif=1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19764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38608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5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 descr="C:\Users\1\Documents\казачья удаль 2019\6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963" y="879852"/>
            <a:ext cx="4001188" cy="5501898"/>
          </a:xfrm>
        </p:spPr>
      </p:pic>
      <p:pic>
        <p:nvPicPr>
          <p:cNvPr id="123906" name="Picture 5" descr="C:\Users\1\Documents\казачья удаль 2019\5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879852"/>
            <a:ext cx="4032001" cy="554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22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ъект 1"/>
          <p:cNvSpPr>
            <a:spLocks noGrp="1"/>
          </p:cNvSpPr>
          <p:nvPr>
            <p:ph idx="1"/>
          </p:nvPr>
        </p:nvSpPr>
        <p:spPr>
          <a:xfrm>
            <a:off x="871538" y="333375"/>
            <a:ext cx="7408862" cy="5792788"/>
          </a:xfrm>
        </p:spPr>
        <p:txBody>
          <a:bodyPr/>
          <a:lstStyle/>
          <a:p>
            <a:pPr marL="0" indent="0">
              <a:buFont typeface="Symbol" pitchFamily="18" charset="2"/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82" name="Заголовок 2"/>
          <p:cNvSpPr>
            <a:spLocks noGrp="1"/>
          </p:cNvSpPr>
          <p:nvPr>
            <p:ph type="title"/>
          </p:nvPr>
        </p:nvSpPr>
        <p:spPr>
          <a:xfrm>
            <a:off x="6227763" y="1484313"/>
            <a:ext cx="2459037" cy="106362"/>
          </a:xfrm>
        </p:spPr>
        <p:txBody>
          <a:bodyPr>
            <a:normAutofit fontScale="90000"/>
          </a:bodyPr>
          <a:lstStyle/>
          <a:p>
            <a:endParaRPr lang="ru-RU" smtClean="0"/>
          </a:p>
        </p:txBody>
      </p:sp>
      <p:pic>
        <p:nvPicPr>
          <p:cNvPr id="122883" name="Picture 3" descr="C:\Users\1\Documents\казачья удаль 2019\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5363" y="33338"/>
            <a:ext cx="3068637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6" descr="C:\Users\1\Documents\казачья удаль 2019\1 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7313"/>
            <a:ext cx="3286125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2" descr="C:\Users\1\Documents\казачья удаль 2019\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1628775"/>
            <a:ext cx="3357563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924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>
              <a:solidFill>
                <a:schemeClr val="tx1"/>
              </a:solidFill>
            </a:endParaRPr>
          </a:p>
        </p:txBody>
      </p:sp>
      <p:sp>
        <p:nvSpPr>
          <p:cNvPr id="20377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ru-RU" smtClean="0"/>
              <a:t>1 сентября 2015 года состоялся туристический поход группы «Станица», в состав которой входили кадеты Снежненского филиала,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/>
              <a:t> к объекту культурного наследия  Неплюевского сельского поселения - месту захоронения расстрелянных  священнослужителей  и казаков.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/>
              <a:t>______   ________ ________ +++++</a:t>
            </a:r>
          </a:p>
        </p:txBody>
      </p:sp>
      <p:pic>
        <p:nvPicPr>
          <p:cNvPr id="203779" name="Picture 3" descr="C:\Users\1\Documents\фо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487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80" name="Прямоугольник 1"/>
          <p:cNvSpPr>
            <a:spLocks noChangeArrowheads="1"/>
          </p:cNvSpPr>
          <p:nvPr/>
        </p:nvSpPr>
        <p:spPr bwMode="auto">
          <a:xfrm>
            <a:off x="1692275" y="549275"/>
            <a:ext cx="67675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" y="80352"/>
            <a:ext cx="3285195" cy="4518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2806"/>
            <a:ext cx="3016653" cy="4149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07" y="1954789"/>
            <a:ext cx="3354821" cy="461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Добиться положительных результатов помогает  и воспитательная работа.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75620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-33338"/>
            <a:ext cx="9153525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36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6196" name="Picture 2" descr="G:\патриотич воспит\Лицей  27.02.15\P11306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9139238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42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-33338"/>
            <a:ext cx="9153525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34147" name="Picture 2" descr="G:\патриотич воспит\Лицей  27.02.15\P113056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" y="188913"/>
            <a:ext cx="9144000" cy="6092825"/>
          </a:xfrm>
        </p:spPr>
      </p:pic>
    </p:spTree>
    <p:extLst>
      <p:ext uri="{BB962C8B-B14F-4D97-AF65-F5344CB8AC3E}">
        <p14:creationId xmlns:p14="http://schemas.microsoft.com/office/powerpoint/2010/main" val="11963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endParaRPr lang="ru-RU" smtClean="0"/>
          </a:p>
        </p:txBody>
      </p:sp>
      <p:pic>
        <p:nvPicPr>
          <p:cNvPr id="122882" name="Рисунок 8" descr="C:\Users\1\Desktop\фото для лицея\смотр конкурс в Кизиле\SAM_1734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3175"/>
            <a:ext cx="9144000" cy="6851650"/>
          </a:xfrm>
        </p:spPr>
      </p:pic>
    </p:spTree>
    <p:extLst>
      <p:ext uri="{BB962C8B-B14F-4D97-AF65-F5344CB8AC3E}">
        <p14:creationId xmlns:p14="http://schemas.microsoft.com/office/powerpoint/2010/main" val="23749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6" y="0"/>
            <a:ext cx="4407954" cy="5877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" y="1"/>
            <a:ext cx="44079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12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09570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9571" name="Picture 2" descr="G:\патриотич воспит\SAM_98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1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sz="3200" b="1" dirty="0"/>
              <a:t>Сущность наставничества </a:t>
            </a:r>
            <a:r>
              <a:rPr lang="ru-RU" sz="3200" dirty="0"/>
              <a:t>– передача богатого личного опыта профессиональной деятельности молодому человеку, в ускорении его адаптации к профессиональной деятельности, оказание помощи и поддержки.</a:t>
            </a:r>
          </a:p>
        </p:txBody>
      </p:sp>
    </p:spTree>
    <p:extLst>
      <p:ext uri="{BB962C8B-B14F-4D97-AF65-F5344CB8AC3E}">
        <p14:creationId xmlns:p14="http://schemas.microsoft.com/office/powerpoint/2010/main" val="1423311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083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0835" name="Picture 2" descr="C:\Users\1\Documents\Молодежный форум Сценарий, отчет и фото\фото с Форума\P12403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411163"/>
            <a:ext cx="889317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08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compatLnSpc="1">
            <a:prstTxWarp prst="textNoShape">
              <a:avLst/>
            </a:prstTxWarp>
          </a:bodyPr>
          <a:lstStyle/>
          <a:p>
            <a:endParaRPr lang="ru-RU" cap="none" smtClean="0">
              <a:ln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114690" name="Рисунок 4" descr="D:\новые(фотик)\SAM_2200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4825"/>
          </a:xfrm>
        </p:spPr>
      </p:pic>
    </p:spTree>
    <p:extLst>
      <p:ext uri="{BB962C8B-B14F-4D97-AF65-F5344CB8AC3E}">
        <p14:creationId xmlns:p14="http://schemas.microsoft.com/office/powerpoint/2010/main" val="19558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-33338"/>
            <a:ext cx="9153525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Рисунок 3" descr="D:\новые(фотик)\SAM_21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879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Рисунок 1" descr="D:\новые(фотик)\SAM_219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635375" y="2720975"/>
            <a:ext cx="5508625" cy="4137025"/>
          </a:xfrm>
        </p:spPr>
      </p:pic>
    </p:spTree>
    <p:extLst>
      <p:ext uri="{BB962C8B-B14F-4D97-AF65-F5344CB8AC3E}">
        <p14:creationId xmlns:p14="http://schemas.microsoft.com/office/powerpoint/2010/main" val="17600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открытие музея\фото открытие музея филиал п.Снежный 17.05.2019г\museykazaky1705201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24128" cy="3451225"/>
          </a:xfrm>
          <a:prstGeom prst="rect">
            <a:avLst/>
          </a:prstGeom>
          <a:noFill/>
        </p:spPr>
      </p:pic>
      <p:pic>
        <p:nvPicPr>
          <p:cNvPr id="1027" name="Picture 3" descr="F:\открытие музея\фото открытие музея филиал п.Снежный 17.05.2019г\museykazaky17052019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40147"/>
            <a:ext cx="6000760" cy="3517853"/>
          </a:xfrm>
          <a:prstGeom prst="rect">
            <a:avLst/>
          </a:prstGeom>
          <a:noFill/>
        </p:spPr>
      </p:pic>
      <p:pic>
        <p:nvPicPr>
          <p:cNvPr id="1028" name="Picture 4" descr="F:\открытие музея\фото открытие музея филиал п.Снежный 17.05.2019г\rBhRgjBYfK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4" y="0"/>
            <a:ext cx="3924296" cy="3357562"/>
          </a:xfrm>
          <a:prstGeom prst="rect">
            <a:avLst/>
          </a:prstGeom>
          <a:noFill/>
        </p:spPr>
      </p:pic>
      <p:pic>
        <p:nvPicPr>
          <p:cNvPr id="1030" name="Picture 6" descr="F:\открытие музея\фото открытие музея филиал п.Снежный 17.05.2019г\SAM_6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357562"/>
            <a:ext cx="3643306" cy="3500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открытие музея\фото открытие музея филиал п.Снежный 17.05.2019г\SAM_61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01633" cy="3451225"/>
          </a:xfrm>
          <a:prstGeom prst="rect">
            <a:avLst/>
          </a:prstGeom>
          <a:noFill/>
        </p:spPr>
      </p:pic>
      <p:pic>
        <p:nvPicPr>
          <p:cNvPr id="2051" name="Picture 3" descr="F:\открытие музея\фото открытие музея филиал п.Снежный 17.05.2019г\65JOwDnMzN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21731"/>
            <a:ext cx="4710114" cy="3536269"/>
          </a:xfrm>
          <a:prstGeom prst="rect">
            <a:avLst/>
          </a:prstGeom>
          <a:noFill/>
        </p:spPr>
      </p:pic>
      <p:pic>
        <p:nvPicPr>
          <p:cNvPr id="2052" name="Picture 4" descr="F:\открытие музея\фото открытие музея филиал п.Снежный 17.05.2019г\museykazaky17052019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0844" y="0"/>
            <a:ext cx="4613156" cy="3357562"/>
          </a:xfrm>
          <a:prstGeom prst="rect">
            <a:avLst/>
          </a:prstGeom>
          <a:noFill/>
        </p:spPr>
      </p:pic>
      <p:pic>
        <p:nvPicPr>
          <p:cNvPr id="2055" name="Picture 7" descr="F:\открытие музея\фото открытие музея филиал п.Снежный 17.05.2019г\SAM_6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357562"/>
            <a:ext cx="4667251" cy="3500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824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875" y="9619"/>
            <a:ext cx="9144000" cy="6821487"/>
          </a:xfrm>
        </p:spPr>
      </p:pic>
      <p:sp>
        <p:nvSpPr>
          <p:cNvPr id="6656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404813"/>
            <a:ext cx="4330700" cy="6048375"/>
          </a:xfrm>
          <a:ln>
            <a:solidFill>
              <a:schemeClr val="tx1"/>
            </a:solidFill>
          </a:ln>
        </p:spPr>
        <p:txBody>
          <a:bodyPr anchor="ctr"/>
          <a:lstStyle/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награждён заведующий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Снежненским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филиалом «ВАТТ-ККК» 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</a:rPr>
              <a:t>Лесовский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 Владимир Михайлович .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2400" dirty="0" smtClean="0"/>
          </a:p>
        </p:txBody>
      </p:sp>
      <p:pic>
        <p:nvPicPr>
          <p:cNvPr id="66563" name="Picture 2" descr="G:\Фото Лесовский и Якунин\P12401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557338"/>
            <a:ext cx="42132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866775" y="549275"/>
            <a:ext cx="341788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Почетными знаками «За возрождение казачества» 1 и 2 степени </a:t>
            </a:r>
          </a:p>
        </p:txBody>
      </p:sp>
      <p:pic>
        <p:nvPicPr>
          <p:cNvPr id="66565" name="Picture 3" descr="C:\Users\1\Documents\фото Симонова\SAM_60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7565" y="4679203"/>
            <a:ext cx="137953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67" y="4432716"/>
            <a:ext cx="4986215" cy="6858000"/>
          </a:xfrm>
          <a:prstGeom prst="rect">
            <a:avLst/>
          </a:prstGeom>
        </p:spPr>
      </p:pic>
      <p:pic>
        <p:nvPicPr>
          <p:cNvPr id="66566" name="Picture 5" descr="C:\Users\1\Documents\фото Симонова\SAM_606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6767" y="4645025"/>
            <a:ext cx="1355725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134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250"/>
            <a:ext cx="4678363" cy="29035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Почетными знаками «За возрождение казачества» 1 и 2 степени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юбилейными медалями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награждён педагог дополнительного образования, казак Симонов Александр Анатольевич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3876675"/>
            <a:ext cx="159702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846513"/>
            <a:ext cx="15906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7" descr="C:\Users\1\Documents\фото Симонова\награда 4 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4525" y="3860800"/>
            <a:ext cx="203835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2" descr="C:\Users\1\Desktop\IMG_20190509_1147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5013" y="303213"/>
            <a:ext cx="28702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88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4933950" cy="28749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Медалью «За заслуги», почетными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знаками «За возрождение казачества» 1 и 2 степени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«Казак России»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награждена мастер производственного обучения, казачка Симонова Надежда Николаевна</a:t>
            </a:r>
            <a:endParaRPr lang="ru-RU" dirty="0"/>
          </a:p>
        </p:txBody>
      </p:sp>
      <p:pic>
        <p:nvPicPr>
          <p:cNvPr id="68610" name="Picture 3" descr="C:\Users\1\Documents\фото Симонова\SAM_6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2313" y="3433763"/>
            <a:ext cx="1592262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357563"/>
            <a:ext cx="15938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Объект 3"/>
          <p:cNvSpPr>
            <a:spLocks noGrp="1"/>
          </p:cNvSpPr>
          <p:nvPr>
            <p:ph idx="1"/>
          </p:nvPr>
        </p:nvSpPr>
        <p:spPr>
          <a:xfrm>
            <a:off x="871538" y="2674938"/>
            <a:ext cx="100012" cy="34512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8613" name="Picture 5" descr="C:\Users\1\Documents\фото Симонова\SAM_60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8463" y="4581525"/>
            <a:ext cx="15938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7" descr="C:\Users\1\Documents\фото Симонова\SAM_60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4575" y="4543425"/>
            <a:ext cx="1611313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2" descr="C:\Users\1\Desktop\SAM_59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4775" y="173038"/>
            <a:ext cx="2522538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076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Это направление в наставничестве  не только увлекает студентов, но и дисциплинирует, дает стимул для качественной  подготовки в занятиям.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62639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Личный пример, индивидуальный подход к каждому, а также доверие помогают осуществлять  диагностирование, наблюдение, анализ и контроль за деятельностью своего подопечного.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7662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«учитель – студент»</a:t>
            </a:r>
          </a:p>
          <a:p>
            <a:r>
              <a:rPr lang="ru-RU" sz="4400" b="1" dirty="0" smtClean="0"/>
              <a:t>«руководитель  -  студент»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583071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Экзамен… </a:t>
            </a:r>
          </a:p>
        </p:txBody>
      </p:sp>
      <p:sp>
        <p:nvSpPr>
          <p:cNvPr id="179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9203" name="Picture 4" descr="P12203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20688"/>
            <a:ext cx="9106264" cy="64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36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16" y="1008251"/>
            <a:ext cx="5411754" cy="40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4510940" cy="601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46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6" y="0"/>
            <a:ext cx="37117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84" y="0"/>
            <a:ext cx="50706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109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Предприятия – партнеры: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b="1" dirty="0" smtClean="0"/>
          </a:p>
          <a:p>
            <a:r>
              <a:rPr lang="ru-RU" sz="3200" b="1" dirty="0"/>
              <a:t>КХ «Урал», </a:t>
            </a:r>
            <a:endParaRPr lang="ru-RU" sz="3200" b="1" dirty="0" smtClean="0"/>
          </a:p>
          <a:p>
            <a:r>
              <a:rPr lang="ru-RU" sz="3200" b="1" dirty="0" smtClean="0"/>
              <a:t>ООО </a:t>
            </a:r>
            <a:r>
              <a:rPr lang="ru-RU" sz="3200" b="1" dirty="0"/>
              <a:t>«Совхоз </a:t>
            </a:r>
            <a:r>
              <a:rPr lang="ru-RU" sz="3200" b="1" dirty="0" smtClean="0"/>
              <a:t>Снежный»,</a:t>
            </a:r>
          </a:p>
          <a:p>
            <a:r>
              <a:rPr lang="ru-RU" sz="3200" b="1" dirty="0" smtClean="0"/>
              <a:t>КФХ  Нагула А.С.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084800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0082"/>
            <a:ext cx="3132697" cy="67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5276"/>
            <a:ext cx="3927574" cy="851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093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0" y="0"/>
            <a:ext cx="5040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38" y="0"/>
            <a:ext cx="49480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759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513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6165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процессе взаимодействия наставника с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наставляемым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данной форме происходит адаптация молодого специалиста на потенциальном месте работы, студент решает реальные задачи в рамках своей рабочей деятельности. Наставничество позволяет существенно сократить адаптационный период при прохождении производственной практики и при дальнейшем трудоустройстве за счет того, что студентам передают технологии, навыки, практику работы. Предприятия – партнеры предоставляют свою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матеральную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базу для прохождения производственной практики, студенты имеют возможность работать на новой современной технике.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1716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3600" dirty="0" smtClean="0"/>
              <a:t>После окончания техникума по-разному складываются судьбы наших выпускников.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64440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27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2755" name="Picture 4" descr="P11303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6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560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Передача </a:t>
            </a:r>
            <a:r>
              <a:rPr lang="ru-RU" dirty="0"/>
              <a:t>личного профессионального опыта</a:t>
            </a:r>
          </a:p>
          <a:p>
            <a:pPr lvl="0"/>
            <a:r>
              <a:rPr lang="ru-RU" dirty="0"/>
              <a:t>Обеспечение оптимального использования времени и ресурсов. </a:t>
            </a:r>
            <a:endParaRPr lang="ru-RU" dirty="0" smtClean="0"/>
          </a:p>
          <a:p>
            <a:pPr lvl="0"/>
            <a:r>
              <a:rPr lang="ru-RU" dirty="0" smtClean="0"/>
              <a:t>Мобильная </a:t>
            </a:r>
            <a:r>
              <a:rPr lang="ru-RU" dirty="0"/>
              <a:t>корректировка профессиональных навыков студентов.</a:t>
            </a:r>
          </a:p>
          <a:p>
            <a:pPr lvl="0"/>
            <a:r>
              <a:rPr lang="ru-RU" dirty="0"/>
              <a:t>Обучение наиболее рациональным приемам и методам работы.</a:t>
            </a:r>
          </a:p>
          <a:p>
            <a:pPr lvl="0"/>
            <a:r>
              <a:rPr lang="ru-RU" dirty="0"/>
              <a:t>Комплексное освоение студентами всех видов профессиональной деятельности, формирование общих и профессиональных компетенций.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049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Подходит время выпуска </a:t>
            </a:r>
          </a:p>
          <a:p>
            <a:pPr marL="0" indent="0">
              <a:buNone/>
            </a:pPr>
            <a:r>
              <a:rPr lang="ru-RU" sz="4000" dirty="0"/>
              <a:t> </a:t>
            </a:r>
            <a:r>
              <a:rPr lang="ru-RU" sz="4000" dirty="0" smtClean="0"/>
              <a:t>           2021 года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79920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Наставничество дает свои положительные результаты, значит нужно продолжать и совершенствовать работу в этом направлении.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2933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Для достижения цели необходимо: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Взаимопонимание</a:t>
            </a:r>
          </a:p>
          <a:p>
            <a:pPr lvl="0"/>
            <a:r>
              <a:rPr lang="ru-RU" dirty="0"/>
              <a:t>Способность видеть личность </a:t>
            </a:r>
          </a:p>
          <a:p>
            <a:pPr lvl="0"/>
            <a:r>
              <a:rPr lang="ru-RU" dirty="0"/>
              <a:t>Добровольность</a:t>
            </a:r>
          </a:p>
          <a:p>
            <a:pPr lvl="0"/>
            <a:r>
              <a:rPr lang="ru-RU" dirty="0"/>
              <a:t>Искреннее желание помочь в преодолении трудностей</a:t>
            </a:r>
          </a:p>
          <a:p>
            <a:pPr lvl="0"/>
            <a:r>
              <a:rPr lang="ru-RU" dirty="0"/>
              <a:t>Гуманность </a:t>
            </a:r>
          </a:p>
          <a:p>
            <a:pPr lvl="0"/>
            <a:r>
              <a:rPr lang="ru-RU" dirty="0"/>
              <a:t>Конфиденциальность</a:t>
            </a:r>
          </a:p>
          <a:p>
            <a:r>
              <a:rPr lang="ru-RU" dirty="0"/>
              <a:t>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12805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Быть наставником, значит обладать рядом </a:t>
            </a:r>
            <a:r>
              <a:rPr lang="ru-RU" sz="3200" b="1" dirty="0" smtClean="0"/>
              <a:t>качеств: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Уверенность </a:t>
            </a:r>
            <a:r>
              <a:rPr lang="ru-RU" dirty="0"/>
              <a:t>в </a:t>
            </a:r>
            <a:r>
              <a:rPr lang="ru-RU" dirty="0" smtClean="0"/>
              <a:t>себе</a:t>
            </a:r>
            <a:endParaRPr lang="ru-RU" dirty="0"/>
          </a:p>
          <a:p>
            <a:r>
              <a:rPr lang="ru-RU" dirty="0" smtClean="0"/>
              <a:t>Стрессоустойчивость</a:t>
            </a:r>
            <a:endParaRPr lang="ru-RU" dirty="0"/>
          </a:p>
          <a:p>
            <a:r>
              <a:rPr lang="ru-RU" dirty="0" smtClean="0"/>
              <a:t>Коммуникабельность</a:t>
            </a:r>
            <a:endParaRPr lang="ru-RU" dirty="0"/>
          </a:p>
          <a:p>
            <a:r>
              <a:rPr lang="ru-RU" dirty="0" smtClean="0"/>
              <a:t>Толерантность</a:t>
            </a:r>
            <a:endParaRPr lang="ru-RU" dirty="0"/>
          </a:p>
          <a:p>
            <a:r>
              <a:rPr lang="ru-RU" dirty="0" smtClean="0"/>
              <a:t>Ответственность</a:t>
            </a:r>
            <a:endParaRPr lang="ru-RU" dirty="0"/>
          </a:p>
          <a:p>
            <a:r>
              <a:rPr lang="ru-RU" dirty="0" smtClean="0"/>
              <a:t>Непредвзятость</a:t>
            </a:r>
            <a:endParaRPr lang="ru-RU" dirty="0"/>
          </a:p>
          <a:p>
            <a:r>
              <a:rPr lang="ru-RU" dirty="0" smtClean="0"/>
              <a:t>Пунктуальность</a:t>
            </a:r>
            <a:endParaRPr lang="ru-RU" dirty="0"/>
          </a:p>
          <a:p>
            <a:r>
              <a:rPr lang="ru-RU" dirty="0" smtClean="0"/>
              <a:t>Лидерство</a:t>
            </a:r>
            <a:endParaRPr lang="ru-RU" dirty="0"/>
          </a:p>
          <a:p>
            <a:r>
              <a:rPr lang="ru-RU" dirty="0"/>
              <a:t>Компетентность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86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Monotype Corsiva" pitchFamily="66" charset="0"/>
              </a:rPr>
              <a:t>Работа наставника - это работа с молодыми людьми, нужно быть готовым к нестандартным ситуациям и обладать способностью найти положительный выход из них. </a:t>
            </a:r>
          </a:p>
        </p:txBody>
      </p:sp>
    </p:spTree>
    <p:extLst>
      <p:ext uri="{BB962C8B-B14F-4D97-AF65-F5344CB8AC3E}">
        <p14:creationId xmlns:p14="http://schemas.microsoft.com/office/powerpoint/2010/main" val="2034337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Для создания благоприятных условий для личностного и профессионального развития, выявления и совершенствования способностей обучающихся преподаватели и мастера готовят их участию в профессиональных олимпиадах и конкурсах. </a:t>
            </a:r>
          </a:p>
        </p:txBody>
      </p:sp>
    </p:spTree>
    <p:extLst>
      <p:ext uri="{BB962C8B-B14F-4D97-AF65-F5344CB8AC3E}">
        <p14:creationId xmlns:p14="http://schemas.microsoft.com/office/powerpoint/2010/main" val="33666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201</TotalTime>
  <Words>560</Words>
  <Application>Microsoft Office PowerPoint</Application>
  <PresentationFormat>Экран (4:3)</PresentationFormat>
  <Paragraphs>76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Calibri</vt:lpstr>
      <vt:lpstr>Constantia</vt:lpstr>
      <vt:lpstr>Georgia</vt:lpstr>
      <vt:lpstr>Monotype Corsiva</vt:lpstr>
      <vt:lpstr>Symbol</vt:lpstr>
      <vt:lpstr>Times New Roman</vt:lpstr>
      <vt:lpstr>Wingdings</vt:lpstr>
      <vt:lpstr>Wingdings 2</vt:lpstr>
      <vt:lpstr>Поток</vt:lpstr>
      <vt:lpstr>Снежненский филиал </vt:lpstr>
      <vt:lpstr>Презентация PowerPoint</vt:lpstr>
      <vt:lpstr>Презентация PowerPoint</vt:lpstr>
      <vt:lpstr>Презентация PowerPoint</vt:lpstr>
      <vt:lpstr>Цели:</vt:lpstr>
      <vt:lpstr>Для достижения цели необходимо:</vt:lpstr>
      <vt:lpstr>Быть наставником, значит обладать рядом качеств:</vt:lpstr>
      <vt:lpstr>Презентация PowerPoint</vt:lpstr>
      <vt:lpstr>Презентация PowerPoint</vt:lpstr>
      <vt:lpstr>Презентация PowerPoint</vt:lpstr>
      <vt:lpstr>Олимпиада профессионального мастерства  по профессии «Швея» -студентка Бикмурзина Ольга заняла          1 место (наставник Иванова О.И.)</vt:lpstr>
      <vt:lpstr>Презентация PowerPoint</vt:lpstr>
      <vt:lpstr>Областной конкурс литературных и творческих работ «Профессии прошлого и будущего»  </vt:lpstr>
      <vt:lpstr>Презентация PowerPoint</vt:lpstr>
      <vt:lpstr>Презентация PowerPoint</vt:lpstr>
      <vt:lpstr>Презентация PowerPoint</vt:lpstr>
      <vt:lpstr>Презентация PowerPoint</vt:lpstr>
      <vt:lpstr> Областной конкурс педагогических работников           «Мастер Урала»</vt:lpstr>
      <vt:lpstr>Презентация PowerPoint</vt:lpstr>
      <vt:lpstr>    Конкурс профессионального мастерства «Педагог года 2018»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награждён заведующий Снежненским филиалом «ВАТТ-ККК»   Лесовский Владимир Михайлович .  </vt:lpstr>
      <vt:lpstr>Почетными знаками «За возрождение казачества» 1 и 2 степени , юбилейными медалями награждён педагог дополнительного образования, казак Симонов Александр Анатольевич</vt:lpstr>
      <vt:lpstr>Медалью «За заслуги», почетными знаками «За возрождение казачества» 1 и 2 степени , «Казак России» награждена мастер производственного обучения, казачка Симонова Надежда Николаевна</vt:lpstr>
      <vt:lpstr>Презентация PowerPoint</vt:lpstr>
      <vt:lpstr>Презентация PowerPoint</vt:lpstr>
      <vt:lpstr>Экзамен… </vt:lpstr>
      <vt:lpstr>Презентация PowerPoint</vt:lpstr>
      <vt:lpstr>Презентация PowerPoint</vt:lpstr>
      <vt:lpstr>      Предприятия – партнеры: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55555</dc:creator>
  <cp:lastModifiedBy>DIRECTOR</cp:lastModifiedBy>
  <cp:revision>35</cp:revision>
  <dcterms:created xsi:type="dcterms:W3CDTF">2021-05-23T10:30:19Z</dcterms:created>
  <dcterms:modified xsi:type="dcterms:W3CDTF">2021-05-26T04:33:27Z</dcterms:modified>
</cp:coreProperties>
</file>